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0"/>
  </p:notesMasterIdLst>
  <p:handoutMasterIdLst>
    <p:handoutMasterId r:id="rId41"/>
  </p:handoutMasterIdLst>
  <p:sldIdLst>
    <p:sldId id="271" r:id="rId8"/>
    <p:sldId id="274" r:id="rId9"/>
    <p:sldId id="259" r:id="rId10"/>
    <p:sldId id="269" r:id="rId11"/>
    <p:sldId id="270" r:id="rId12"/>
    <p:sldId id="273" r:id="rId13"/>
    <p:sldId id="282" r:id="rId14"/>
    <p:sldId id="291" r:id="rId15"/>
    <p:sldId id="292" r:id="rId16"/>
    <p:sldId id="295" r:id="rId17"/>
    <p:sldId id="293" r:id="rId18"/>
    <p:sldId id="261" r:id="rId19"/>
    <p:sldId id="267" r:id="rId20"/>
    <p:sldId id="278" r:id="rId21"/>
    <p:sldId id="283" r:id="rId22"/>
    <p:sldId id="286" r:id="rId23"/>
    <p:sldId id="279" r:id="rId24"/>
    <p:sldId id="296" r:id="rId25"/>
    <p:sldId id="297" r:id="rId26"/>
    <p:sldId id="298" r:id="rId27"/>
    <p:sldId id="280" r:id="rId28"/>
    <p:sldId id="281" r:id="rId29"/>
    <p:sldId id="289" r:id="rId30"/>
    <p:sldId id="260" r:id="rId31"/>
    <p:sldId id="288" r:id="rId32"/>
    <p:sldId id="287" r:id="rId33"/>
    <p:sldId id="290" r:id="rId34"/>
    <p:sldId id="264" r:id="rId35"/>
    <p:sldId id="284" r:id="rId36"/>
    <p:sldId id="299" r:id="rId37"/>
    <p:sldId id="301"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2" autoAdjust="0"/>
    <p:restoredTop sz="65571" autoAdjust="0"/>
  </p:normalViewPr>
  <p:slideViewPr>
    <p:cSldViewPr snapToGrid="0">
      <p:cViewPr varScale="1">
        <p:scale>
          <a:sx n="90" d="100"/>
          <a:sy n="90" d="100"/>
        </p:scale>
        <p:origin x="20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Go through scaffolded Workflow</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Finish scaffolded action file with step</a:t>
            </a:r>
          </a:p>
          <a:p>
            <a:pPr marL="914400" lvl="1" indent="-457200">
              <a:buFont typeface="+mj-lt"/>
              <a:buAutoNum type="arabicPeriod"/>
            </a:pPr>
            <a:r>
              <a:rPr lang="en-GB" dirty="0"/>
              <a:t>Finish scaffolded PowerShell script</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2</a:t>
            </a:r>
          </a:p>
          <a:p>
            <a:pPr marL="914400" lvl="1" indent="-457200">
              <a:buFont typeface="+mj-lt"/>
              <a:buAutoNum type="arabicPeriod"/>
            </a:pPr>
            <a:r>
              <a:rPr lang="en-GB" dirty="0"/>
              <a:t>Create a GitHub App, show permissions</a:t>
            </a:r>
          </a:p>
          <a:p>
            <a:pPr marL="914400" lvl="1" indent="-457200">
              <a:buFont typeface="+mj-lt"/>
              <a:buAutoNum type="arabicPeriod"/>
            </a:pPr>
            <a:r>
              <a:rPr lang="en-GB" dirty="0"/>
              <a:t>Install App on repos</a:t>
            </a:r>
          </a:p>
          <a:p>
            <a:pPr marL="1371600" lvl="2" indent="-457200">
              <a:buFont typeface="+mj-lt"/>
              <a:buAutoNum type="arabicPeriod"/>
            </a:pPr>
            <a:r>
              <a:rPr lang="en-GB" dirty="0"/>
              <a:t>Create Private Key and add to demo.ps1 file</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a:p>
            <a:r>
              <a:rPr lang="en-US" dirty="0"/>
              <a:t>Limitations on passing secrets between jobs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9" presetClass="emph" presetSubtype="0" grpId="1" nodeType="with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cTn>
                              </p:par>
                              <p:par>
                                <p:cTn id="29" presetID="9" presetClass="emph" presetSubtype="0" grpId="1" nodeType="withEffect">
                                  <p:stCondLst>
                                    <p:cond delay="0"/>
                                  </p:stCondLst>
                                  <p:childTnLst>
                                    <p:set>
                                      <p:cBhvr>
                                        <p:cTn id="30" dur="indefinite"/>
                                        <p:tgtEl>
                                          <p:spTgt spid="3">
                                            <p:txEl>
                                              <p:pRg st="2" end="2"/>
                                            </p:txEl>
                                          </p:spTgt>
                                        </p:tgtEl>
                                        <p:attrNameLst>
                                          <p:attrName>style.opacity</p:attrName>
                                        </p:attrNameLst>
                                      </p:cBhvr>
                                      <p:to>
                                        <p:strVal val="0.5"/>
                                      </p:to>
                                    </p:set>
                                    <p:animEffect filter="image" prLst="opacity: 0.5">
                                      <p:cBhvr rctx="IE">
                                        <p:cTn id="31"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a:p>
            <a:r>
              <a:rPr lang="en-US" dirty="0"/>
              <a:t>Store Secrets &amp; Private Keys securely</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fontScale="85000" lnSpcReduction="2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a:t>ID Token </a:t>
            </a:r>
            <a:r>
              <a:rPr lang="sv-SE" sz="3200" dirty="0">
                <a:solidFill>
                  <a:schemeClr val="bg2">
                    <a:lumMod val="75000"/>
                  </a:schemeClr>
                </a:solidFill>
              </a:rPr>
              <a:t>(GITHUB_TOKEN)</a:t>
            </a:r>
          </a:p>
          <a:p>
            <a:pPr lvl="1"/>
            <a:r>
              <a:rPr lang="sv-SE" sz="2800" dirty="0"/>
              <a:t>For OIDC and </a:t>
            </a:r>
            <a:r>
              <a:rPr lang="sv-SE" sz="2800" dirty="0" err="1"/>
              <a:t>Workload</a:t>
            </a:r>
            <a:r>
              <a:rPr lang="sv-SE" sz="2800" dirty="0"/>
              <a:t> </a:t>
            </a:r>
            <a:r>
              <a:rPr lang="sv-SE" sz="2800" dirty="0" err="1"/>
              <a:t>Identity</a:t>
            </a:r>
            <a:r>
              <a:rPr lang="sv-SE" sz="2800" dirty="0"/>
              <a:t> Federation</a:t>
            </a:r>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9" presetClass="emph" presetSubtype="0" grpId="1" nodeType="withEffect">
                                  <p:stCondLst>
                                    <p:cond delay="0"/>
                                  </p:stCondLst>
                                  <p:childTnLst>
                                    <p:set>
                                      <p:cBhvr>
                                        <p:cTn id="58" dur="indefinite"/>
                                        <p:tgtEl>
                                          <p:spTgt spid="3">
                                            <p:txEl>
                                              <p:pRg st="5" end="5"/>
                                            </p:txEl>
                                          </p:spTgt>
                                        </p:tgtEl>
                                        <p:attrNameLst>
                                          <p:attrName>style.opacity</p:attrName>
                                        </p:attrNameLst>
                                      </p:cBhvr>
                                      <p:to>
                                        <p:strVal val="0.5"/>
                                      </p:to>
                                    </p:set>
                                    <p:animEffect filter="image" prLst="opacity: 0.5">
                                      <p:cBhvr rctx="IE">
                                        <p:cTn id="59" dur="indefinite"/>
                                        <p:tgtEl>
                                          <p:spTgt spid="3">
                                            <p:txEl>
                                              <p:pRg st="5" end="5"/>
                                            </p:txEl>
                                          </p:spTgt>
                                        </p:tgtEl>
                                      </p:cBhvr>
                                    </p:animEffect>
                                  </p:childTnLst>
                                </p:cTn>
                              </p:par>
                              <p:par>
                                <p:cTn id="60" presetID="9" presetClass="emph" presetSubtype="0" grpId="1" nodeType="withEffect">
                                  <p:stCondLst>
                                    <p:cond delay="0"/>
                                  </p:stCondLst>
                                  <p:childTnLst>
                                    <p:set>
                                      <p:cBhvr>
                                        <p:cTn id="61" dur="indefinite"/>
                                        <p:tgtEl>
                                          <p:spTgt spid="3">
                                            <p:txEl>
                                              <p:pRg st="6" end="6"/>
                                            </p:txEl>
                                          </p:spTgt>
                                        </p:tgtEl>
                                        <p:attrNameLst>
                                          <p:attrName>style.opacity</p:attrName>
                                        </p:attrNameLst>
                                      </p:cBhvr>
                                      <p:to>
                                        <p:strVal val="0.5"/>
                                      </p:to>
                                    </p:set>
                                    <p:animEffect filter="image" prLst="opacity: 0.5">
                                      <p:cBhvr rctx="IE">
                                        <p:cTn id="62" dur="indefinite"/>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500"/>
                                        <p:tgtEl>
                                          <p:spTgt spid="3">
                                            <p:txEl>
                                              <p:pRg st="9" end="9"/>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childTnLst>
                                </p:cTn>
                              </p:par>
                              <p:par>
                                <p:cTn id="71" presetID="9" presetClass="emph" presetSubtype="0" grpId="1" nodeType="withEffect">
                                  <p:stCondLst>
                                    <p:cond delay="0"/>
                                  </p:stCondLst>
                                  <p:childTnLst>
                                    <p:set>
                                      <p:cBhvr>
                                        <p:cTn id="72" dur="indefinite"/>
                                        <p:tgtEl>
                                          <p:spTgt spid="3">
                                            <p:txEl>
                                              <p:pRg st="7" end="7"/>
                                            </p:txEl>
                                          </p:spTgt>
                                        </p:tgtEl>
                                        <p:attrNameLst>
                                          <p:attrName>style.opacity</p:attrName>
                                        </p:attrNameLst>
                                      </p:cBhvr>
                                      <p:to>
                                        <p:strVal val="0.5"/>
                                      </p:to>
                                    </p:set>
                                    <p:animEffect filter="image" prLst="opacity: 0.5">
                                      <p:cBhvr rctx="IE">
                                        <p:cTn id="73" dur="indefinite"/>
                                        <p:tgtEl>
                                          <p:spTgt spid="3">
                                            <p:txEl>
                                              <p:pRg st="7" end="7"/>
                                            </p:txEl>
                                          </p:spTgt>
                                        </p:tgtEl>
                                      </p:cBhvr>
                                    </p:animEffect>
                                  </p:childTnLst>
                                </p:cTn>
                              </p:par>
                              <p:par>
                                <p:cTn id="74" presetID="9" presetClass="emph" presetSubtype="0" grpId="1" nodeType="withEffect">
                                  <p:stCondLst>
                                    <p:cond delay="0"/>
                                  </p:stCondLst>
                                  <p:childTnLst>
                                    <p:set>
                                      <p:cBhvr>
                                        <p:cTn id="75" dur="indefinite"/>
                                        <p:tgtEl>
                                          <p:spTgt spid="3">
                                            <p:txEl>
                                              <p:pRg st="8" end="8"/>
                                            </p:txEl>
                                          </p:spTgt>
                                        </p:tgtEl>
                                        <p:attrNameLst>
                                          <p:attrName>style.opacity</p:attrName>
                                        </p:attrNameLst>
                                      </p:cBhvr>
                                      <p:to>
                                        <p:strVal val="0.5"/>
                                      </p:to>
                                    </p:set>
                                    <p:animEffect filter="image" prLst="opacity: 0.5">
                                      <p:cBhvr rctx="IE">
                                        <p:cTn id="76"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8200" y="1841157"/>
            <a:ext cx="10515600" cy="25207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pPr algn="ctr"/>
            <a:r>
              <a:rPr lang="en-GB" sz="16600" dirty="0"/>
              <a:t>Break time!</a:t>
            </a:r>
          </a:p>
        </p:txBody>
      </p:sp>
    </p:spTree>
    <p:extLst>
      <p:ext uri="{BB962C8B-B14F-4D97-AF65-F5344CB8AC3E}">
        <p14:creationId xmlns:p14="http://schemas.microsoft.com/office/powerpoint/2010/main" val="27510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1456</Words>
  <Application>Microsoft Macintosh PowerPoint</Application>
  <PresentationFormat>Widescreen</PresentationFormat>
  <Paragraphs>216</Paragraphs>
  <Slides>32</Slides>
  <Notes>10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2025-06-21T18:33:27Z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